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FE717-1AE4-4A2A-85B1-A4657743805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DF999-965D-4581-AD5D-AB2D6537C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14414" y="2857496"/>
            <a:ext cx="6400800" cy="895344"/>
          </a:xfrm>
        </p:spPr>
        <p:txBody>
          <a:bodyPr>
            <a:noAutofit/>
          </a:bodyPr>
          <a:lstStyle/>
          <a:p>
            <a:r>
              <a:rPr lang="ar-IQ" sz="5400" b="1" dirty="0" smtClean="0">
                <a:solidFill>
                  <a:srgbClr val="FF0000"/>
                </a:solidFill>
              </a:rPr>
              <a:t>تطبيقات </a:t>
            </a:r>
            <a:r>
              <a:rPr lang="ar-IQ" sz="5400" b="1" dirty="0" err="1" smtClean="0">
                <a:solidFill>
                  <a:srgbClr val="FF0000"/>
                </a:solidFill>
              </a:rPr>
              <a:t>ارشادية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071546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000" b="1" dirty="0" smtClean="0"/>
              <a:t>جامعة البصرة/ كلية التربية</a:t>
            </a:r>
          </a:p>
          <a:p>
            <a:pPr algn="r"/>
            <a:r>
              <a:rPr lang="ar-IQ" sz="2000" b="1" dirty="0" smtClean="0"/>
              <a:t>قسم </a:t>
            </a:r>
            <a:r>
              <a:rPr lang="ar-IQ" sz="2000" b="1" dirty="0" err="1" smtClean="0"/>
              <a:t>الارشاد</a:t>
            </a:r>
            <a:r>
              <a:rPr lang="ar-IQ" sz="2000" b="1" dirty="0" smtClean="0"/>
              <a:t> النفسي والتوجيه التربوي</a:t>
            </a:r>
          </a:p>
          <a:p>
            <a:pPr algn="r"/>
            <a:r>
              <a:rPr lang="ar-IQ" sz="2000" b="1" dirty="0" smtClean="0"/>
              <a:t>الدراسات العليا/ الماجستير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464344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solidFill>
                  <a:srgbClr val="7030A0"/>
                </a:solidFill>
              </a:rPr>
              <a:t>مدرسة المادة </a:t>
            </a:r>
          </a:p>
          <a:p>
            <a:pPr algn="ctr"/>
            <a:r>
              <a:rPr lang="ar-IQ" sz="2000" b="1" dirty="0" smtClean="0">
                <a:solidFill>
                  <a:srgbClr val="7030A0"/>
                </a:solidFill>
              </a:rPr>
              <a:t>د. صفاء </a:t>
            </a:r>
            <a:r>
              <a:rPr lang="ar-IQ" sz="2000" b="1" dirty="0" err="1" smtClean="0">
                <a:solidFill>
                  <a:srgbClr val="7030A0"/>
                </a:solidFill>
              </a:rPr>
              <a:t>عبدالزهرة</a:t>
            </a:r>
            <a:r>
              <a:rPr lang="ar-IQ" sz="2000" b="1" dirty="0" smtClean="0">
                <a:solidFill>
                  <a:srgbClr val="7030A0"/>
                </a:solidFill>
              </a:rPr>
              <a:t> الجمعان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42852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000" b="1" dirty="0" smtClean="0"/>
              <a:t>الفصل الثاني</a:t>
            </a:r>
          </a:p>
          <a:p>
            <a:pPr algn="r" rtl="1"/>
            <a:endParaRPr 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8 0.12766 C -0.04218 0.05065 -0.01979 -0.02659 -0.0052 -0.04625 C 0.00938 -0.06568 0.01459 -0.01248 0.0224 0.00972 C 0.03021 0.03238 0.03073 0.07563 0.04132 0.08904 C 0.05191 0.10246 0.07553 0.10546 0.08612 0.09066 C 0.09653 0.07632 0.12674 0.01504 0.10365 0.00209 C 0.08056 -0.01087 -0.02691 0.0118 -0.05295 0.01365 " pathEditMode="relative" ptsTypes="aaaaaaA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686800" cy="4857784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IQ" sz="3600" b="1" dirty="0" smtClean="0">
                <a:solidFill>
                  <a:schemeClr val="bg1"/>
                </a:solidFill>
              </a:rPr>
              <a:t>تعريف النظرية</a:t>
            </a:r>
          </a:p>
          <a:p>
            <a:pPr algn="ctr" rtl="1">
              <a:buNone/>
            </a:pPr>
            <a:endParaRPr lang="ar-IQ" b="1" dirty="0" smtClean="0"/>
          </a:p>
          <a:p>
            <a:pPr algn="r" rtl="1"/>
            <a:r>
              <a:rPr lang="ar-IQ" sz="3000" b="1" dirty="0" smtClean="0"/>
              <a:t>هي مجموعة من الحقائق العلمية، بينها روابط قوية متفاعلة مؤثرة ومتأثرة </a:t>
            </a:r>
            <a:r>
              <a:rPr lang="ar-IQ" sz="3000" b="1" dirty="0" err="1" smtClean="0"/>
              <a:t>ببعضها</a:t>
            </a:r>
            <a:r>
              <a:rPr lang="ar-IQ" sz="3000" b="1" dirty="0" smtClean="0"/>
              <a:t> البعض.</a:t>
            </a:r>
          </a:p>
          <a:p>
            <a:pPr algn="r" rtl="1">
              <a:buFontTx/>
              <a:buNone/>
            </a:pPr>
            <a:r>
              <a:rPr lang="ar-SA" sz="3000" b="1" dirty="0" smtClean="0"/>
              <a:t> والنظرية في مجال الإرشاد والعلاج النفسي كما يرى </a:t>
            </a:r>
            <a:r>
              <a:rPr lang="ar-SA" sz="3000" b="1" dirty="0" err="1" smtClean="0"/>
              <a:t>فطيم</a:t>
            </a:r>
            <a:r>
              <a:rPr lang="ar-SA" sz="3000" b="1" dirty="0" smtClean="0"/>
              <a:t> وزملائه :</a:t>
            </a:r>
          </a:p>
          <a:p>
            <a:pPr algn="r" rtl="1">
              <a:buFontTx/>
              <a:buNone/>
            </a:pPr>
            <a:r>
              <a:rPr lang="ar-SA" sz="3000" b="1" dirty="0" smtClean="0"/>
              <a:t>    </a:t>
            </a:r>
            <a:r>
              <a:rPr lang="ar-SA" sz="3000" b="1" dirty="0" smtClean="0">
                <a:solidFill>
                  <a:schemeClr val="accent4">
                    <a:lumMod val="50000"/>
                  </a:schemeClr>
                </a:solidFill>
              </a:rPr>
              <a:t>بأنها خلاصة جهد الباحثين في فهم السلوك البشري  وكيفية انحرافه والعوامل المؤثرة فيه , ورسم الإستراتيجيات لتعديل ذلك السلوك والطرق التي يتبعها المرشد أو المعالج لتحقيق أهداف الإرشاد في ضوء هذه النظرية أو تلك .</a:t>
            </a:r>
            <a:endParaRPr lang="en-US" sz="3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تعريف النظرية، </a:t>
            </a:r>
            <a:r>
              <a:rPr kumimoji="0" lang="ar-IQ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واهميتها</a:t>
            </a:r>
            <a:r>
              <a:rPr kumimoji="0" lang="ar-IQ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</a:t>
            </a:r>
            <a:r>
              <a:rPr kumimoji="0" lang="ar-IQ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الارشاد</a:t>
            </a:r>
            <a:r>
              <a:rPr kumimoji="0" lang="ar-IQ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والعلاج النفسي.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85852" y="1071546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دور النظرية في الإرشاد	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5720" y="2571744"/>
            <a:ext cx="8215370" cy="358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تلعب النظرية دوراً هاما في الإرشاد , فهي تمدنا بفهم ملائم عن الطبيعة الإنسانية , وفهم السلوك السوي والسلوك المضطرب وأساس اضطرابه , كما تمنحنا طرقاً وأساليب لتعديل السلوك المضطرب وعلاجه , والتنبؤ بإمكانية علاجه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79525" y="685800"/>
            <a:ext cx="708660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خصائص النظرية الجيدة	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4282" y="1600200"/>
            <a:ext cx="8429684" cy="49720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الوضوح :وهي مجموعة من الإجراءات التي تكفل وضوح النظرية وعدم </a:t>
            </a:r>
            <a:r>
              <a:rPr kumimoji="0" lang="ar-IQ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تناقض المسلمات.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الشمولية : وهي القدرة على تفسير مختلف الظواهر السلوكية.</a:t>
            </a:r>
            <a:r>
              <a:rPr kumimoji="0" lang="ar-IQ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ولا تقتصر على الحالات الشاذة.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 قابليتها للبحث والتحقق</a:t>
            </a:r>
            <a:r>
              <a:rPr kumimoji="0" lang="ar-IQ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يمكن التحقق من فروضها وصلاحيتها عبر </a:t>
            </a:r>
            <a:r>
              <a:rPr kumimoji="0" lang="ar-IQ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الايام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IQ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القابلية للتطبيق </a:t>
            </a:r>
            <a:r>
              <a:rPr kumimoji="0" lang="ar-IQ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والممارسة: تساعد الممارسين على تطبيق </a:t>
            </a:r>
            <a:r>
              <a:rPr kumimoji="0" lang="ar-IQ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اساليبها</a:t>
            </a:r>
            <a:r>
              <a:rPr kumimoji="0" lang="ar-IQ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في تعديل السلوك.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 تحقيق الفائدة العلمية </a:t>
            </a:r>
            <a:r>
              <a:rPr kumimoji="0" lang="ar-IQ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حيث تقدم خدمات تطبيقية واسعة.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600" dirty="0" err="1" smtClean="0">
                <a:solidFill>
                  <a:srgbClr val="FFFF00"/>
                </a:solidFill>
              </a:rPr>
              <a:t>اوجه</a:t>
            </a:r>
            <a:r>
              <a:rPr lang="ar-IQ" sz="3600" dirty="0" smtClean="0">
                <a:solidFill>
                  <a:srgbClr val="FFFF00"/>
                </a:solidFill>
              </a:rPr>
              <a:t> التشابه والاختلاف بين نظريات </a:t>
            </a:r>
            <a:r>
              <a:rPr lang="ar-IQ" sz="3600" dirty="0" err="1" smtClean="0">
                <a:solidFill>
                  <a:srgbClr val="FFFF00"/>
                </a:solidFill>
              </a:rPr>
              <a:t>الارشاد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2" y="1357298"/>
            <a:ext cx="90011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dirty="0" err="1" smtClean="0">
                <a:solidFill>
                  <a:schemeClr val="bg1"/>
                </a:solidFill>
              </a:rPr>
              <a:t>اوجه</a:t>
            </a:r>
            <a:r>
              <a:rPr lang="ar-IQ" sz="2800" b="1" dirty="0" smtClean="0">
                <a:solidFill>
                  <a:schemeClr val="bg1"/>
                </a:solidFill>
              </a:rPr>
              <a:t> الشبه</a:t>
            </a:r>
          </a:p>
          <a:p>
            <a:pPr algn="r" rtl="1"/>
            <a:endParaRPr lang="ar-IQ" sz="2800" dirty="0" smtClean="0">
              <a:solidFill>
                <a:srgbClr val="FFFF00"/>
              </a:solidFill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كل نظريات </a:t>
            </a:r>
            <a:r>
              <a:rPr lang="ar-IQ" sz="2800" dirty="0" err="1" smtClean="0">
                <a:solidFill>
                  <a:srgbClr val="FFFF00"/>
                </a:solidFill>
              </a:rPr>
              <a:t>االارشاد</a:t>
            </a:r>
            <a:r>
              <a:rPr lang="ar-IQ" sz="2800" dirty="0" smtClean="0">
                <a:solidFill>
                  <a:srgbClr val="FFFF00"/>
                </a:solidFill>
              </a:rPr>
              <a:t> </a:t>
            </a:r>
            <a:r>
              <a:rPr lang="ar-IQ" sz="2800" dirty="0" err="1" smtClean="0">
                <a:solidFill>
                  <a:srgbClr val="FFFF00"/>
                </a:solidFill>
              </a:rPr>
              <a:t>تتسعى</a:t>
            </a:r>
            <a:r>
              <a:rPr lang="ar-IQ" sz="2800" dirty="0" smtClean="0">
                <a:solidFill>
                  <a:srgbClr val="FFFF00"/>
                </a:solidFill>
              </a:rPr>
              <a:t> </a:t>
            </a:r>
            <a:r>
              <a:rPr lang="ar-IQ" sz="2800" dirty="0" err="1" smtClean="0">
                <a:solidFill>
                  <a:srgbClr val="FFFF00"/>
                </a:solidFill>
              </a:rPr>
              <a:t>الى</a:t>
            </a:r>
            <a:r>
              <a:rPr lang="ar-IQ" sz="2800" dirty="0" smtClean="0">
                <a:solidFill>
                  <a:srgbClr val="FFFF00"/>
                </a:solidFill>
              </a:rPr>
              <a:t> تحقيق الذات.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تسعى لتحقيق الصحة النفسية.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تحقيق التوافق النفسي والاجتماعي.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تؤكد على تقبل المسترشد دون قبول سلوكه السيئ.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تؤكد على </a:t>
            </a:r>
            <a:r>
              <a:rPr lang="ar-IQ" sz="2800" dirty="0" err="1" smtClean="0">
                <a:solidFill>
                  <a:srgbClr val="FFFF00"/>
                </a:solidFill>
              </a:rPr>
              <a:t>اهمية</a:t>
            </a:r>
            <a:r>
              <a:rPr lang="ar-IQ" sz="2800" dirty="0" smtClean="0">
                <a:solidFill>
                  <a:srgbClr val="FFFF00"/>
                </a:solidFill>
              </a:rPr>
              <a:t> العلاقة </a:t>
            </a:r>
            <a:r>
              <a:rPr lang="ar-IQ" sz="2800" dirty="0" err="1" smtClean="0">
                <a:solidFill>
                  <a:srgbClr val="FFFF00"/>
                </a:solidFill>
              </a:rPr>
              <a:t>الارشادية</a:t>
            </a:r>
            <a:r>
              <a:rPr lang="ar-IQ" sz="2800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تتفق على وجوب التسليم بتغيير سلوك الفرد </a:t>
            </a:r>
            <a:r>
              <a:rPr lang="ar-IQ" sz="2800" dirty="0" err="1" smtClean="0">
                <a:solidFill>
                  <a:srgbClr val="FFFF00"/>
                </a:solidFill>
              </a:rPr>
              <a:t>الى</a:t>
            </a:r>
            <a:r>
              <a:rPr lang="ar-IQ" sz="2800" dirty="0" smtClean="0">
                <a:solidFill>
                  <a:srgbClr val="FFFF00"/>
                </a:solidFill>
              </a:rPr>
              <a:t> </a:t>
            </a:r>
            <a:r>
              <a:rPr lang="ar-IQ" sz="2800" dirty="0" err="1" smtClean="0">
                <a:solidFill>
                  <a:srgbClr val="FFFF00"/>
                </a:solidFill>
              </a:rPr>
              <a:t>الافضل</a:t>
            </a:r>
            <a:r>
              <a:rPr lang="ar-IQ" sz="2800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تسعى </a:t>
            </a:r>
            <a:r>
              <a:rPr lang="ar-IQ" sz="2800" dirty="0" err="1" smtClean="0">
                <a:solidFill>
                  <a:srgbClr val="FFFF00"/>
                </a:solidFill>
              </a:rPr>
              <a:t>الى</a:t>
            </a:r>
            <a:r>
              <a:rPr lang="ar-IQ" sz="2800" dirty="0" smtClean="0">
                <a:solidFill>
                  <a:srgbClr val="FFFF00"/>
                </a:solidFill>
              </a:rPr>
              <a:t> تفسير السلوك المضطرب على حسب ما يراه </a:t>
            </a:r>
            <a:r>
              <a:rPr lang="ar-IQ" sz="2800" dirty="0" err="1" smtClean="0">
                <a:solidFill>
                  <a:srgbClr val="FFFF00"/>
                </a:solidFill>
              </a:rPr>
              <a:t>اصحاب</a:t>
            </a:r>
            <a:r>
              <a:rPr lang="ar-IQ" sz="2800" dirty="0" smtClean="0">
                <a:solidFill>
                  <a:srgbClr val="FFFF00"/>
                </a:solidFill>
              </a:rPr>
              <a:t> </a:t>
            </a:r>
            <a:r>
              <a:rPr lang="ar-IQ" sz="2800" dirty="0" err="1" smtClean="0">
                <a:solidFill>
                  <a:srgbClr val="FFFF00"/>
                </a:solidFill>
              </a:rPr>
              <a:t>او</a:t>
            </a:r>
            <a:r>
              <a:rPr lang="ar-IQ" sz="2800" dirty="0" smtClean="0">
                <a:solidFill>
                  <a:srgbClr val="FFFF00"/>
                </a:solidFill>
              </a:rPr>
              <a:t> صاحب النظرية من فلسفة ووجهة نظر.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2800" dirty="0" smtClean="0">
                <a:solidFill>
                  <a:srgbClr val="FFFF00"/>
                </a:solidFill>
              </a:rPr>
              <a:t>تتفق على طواعية ورغبة المسترشد في العلاج حتى ينجح العلاج.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8572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4000" b="1" dirty="0" err="1" smtClean="0"/>
              <a:t>اوجه</a:t>
            </a:r>
            <a:r>
              <a:rPr lang="ar-IQ" sz="4000" b="1" dirty="0" smtClean="0"/>
              <a:t> الاختلاف بين النظريات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928726" y="1142984"/>
            <a:ext cx="91440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4400" dirty="0" smtClean="0"/>
              <a:t>تختلف في النقاط </a:t>
            </a:r>
            <a:r>
              <a:rPr lang="ar-IQ" sz="4400" dirty="0" err="1" smtClean="0"/>
              <a:t>الاتية</a:t>
            </a:r>
            <a:r>
              <a:rPr lang="ar-IQ" sz="4400" dirty="0" smtClean="0"/>
              <a:t>:</a:t>
            </a:r>
          </a:p>
          <a:p>
            <a:pPr algn="r" rtl="1"/>
            <a:endParaRPr lang="ar-IQ" sz="4400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IQ" sz="4400" dirty="0" smtClean="0"/>
              <a:t>الحرية مقابل الحتمية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4400" dirty="0" smtClean="0"/>
              <a:t>البيئة مقابل الوراثة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4400" dirty="0" smtClean="0"/>
              <a:t>الشعور مقابل اللاشعور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4400" dirty="0" smtClean="0"/>
              <a:t>الموضوعية مقابل الذاتية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IQ" sz="4400" dirty="0" smtClean="0"/>
              <a:t>النمو والتغيير مقابل </a:t>
            </a:r>
            <a:r>
              <a:rPr lang="ar-IQ" sz="4400" dirty="0" err="1" smtClean="0"/>
              <a:t>اللاتغيير</a:t>
            </a:r>
            <a:endParaRPr lang="ar-IQ" sz="4400" dirty="0" smtClean="0"/>
          </a:p>
          <a:p>
            <a:pPr algn="r" rtl="1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071546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sz="2400" dirty="0" smtClean="0"/>
              <a:t>لذلك اختلفت النظريات في تفسير الظواهر المختلفة  فعلى سبيل المثال العدواني :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400" dirty="0" smtClean="0"/>
              <a:t>التحليلي: يعود لغرائز </a:t>
            </a:r>
            <a:r>
              <a:rPr lang="ar-IQ" sz="2400" dirty="0" err="1" smtClean="0"/>
              <a:t>الانا</a:t>
            </a:r>
            <a:r>
              <a:rPr lang="ar-IQ" sz="2400" dirty="0" smtClean="0"/>
              <a:t> والموت.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400" dirty="0" smtClean="0"/>
              <a:t>السلوكي: يعود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خلل في التعلم.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400" dirty="0" err="1" smtClean="0"/>
              <a:t>الانساني</a:t>
            </a:r>
            <a:r>
              <a:rPr lang="ar-IQ" sz="2400" dirty="0" smtClean="0"/>
              <a:t> (روجرز): </a:t>
            </a:r>
            <a:r>
              <a:rPr lang="ar-IQ" sz="2400" dirty="0" err="1" smtClean="0"/>
              <a:t>الانسان</a:t>
            </a:r>
            <a:r>
              <a:rPr lang="ar-IQ" sz="2400" dirty="0" smtClean="0"/>
              <a:t> لم يعي للخبرات </a:t>
            </a:r>
            <a:r>
              <a:rPr lang="ar-IQ" sz="2400" dirty="0" err="1" smtClean="0"/>
              <a:t>وانما</a:t>
            </a:r>
            <a:r>
              <a:rPr lang="ar-IQ" sz="2400" dirty="0" smtClean="0"/>
              <a:t> شوهها وتجاهلها.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400" dirty="0" smtClean="0"/>
              <a:t>المعرفية: لدى هذا الشخص </a:t>
            </a:r>
            <a:r>
              <a:rPr lang="ar-IQ" sz="2400" dirty="0" err="1" smtClean="0"/>
              <a:t>افكارا</a:t>
            </a:r>
            <a:r>
              <a:rPr lang="ar-IQ" sz="2400" dirty="0" smtClean="0"/>
              <a:t> خاطئة.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400" dirty="0" smtClean="0"/>
              <a:t>التعلم الاجتماعي (</a:t>
            </a:r>
            <a:r>
              <a:rPr lang="ar-IQ" sz="2400" dirty="0" err="1" smtClean="0"/>
              <a:t>باندورا</a:t>
            </a:r>
            <a:r>
              <a:rPr lang="ar-IQ" sz="2400" dirty="0" smtClean="0"/>
              <a:t>): هذا الشخص قلد </a:t>
            </a:r>
            <a:r>
              <a:rPr lang="ar-IQ" sz="2400" dirty="0" err="1" smtClean="0"/>
              <a:t>ونمذج</a:t>
            </a:r>
            <a:r>
              <a:rPr lang="ar-IQ" sz="2400" dirty="0" smtClean="0"/>
              <a:t> آخرين يقوموا بنفس السلوك.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IQ" sz="2400" dirty="0" err="1" smtClean="0"/>
              <a:t>أدلر</a:t>
            </a:r>
            <a:r>
              <a:rPr lang="ar-IQ" sz="2400" dirty="0" smtClean="0"/>
              <a:t>: كان عند </a:t>
            </a:r>
            <a:r>
              <a:rPr lang="ar-IQ" sz="2400" dirty="0" err="1" smtClean="0"/>
              <a:t>الانسان</a:t>
            </a:r>
            <a:r>
              <a:rPr lang="ar-IQ" sz="2400" dirty="0" smtClean="0"/>
              <a:t> مشاعر نقص وتحولت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عقدة نقص.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 smtClean="0"/>
              <a:t>والان نتناول </a:t>
            </a:r>
            <a:r>
              <a:rPr lang="ar-IQ" dirty="0" smtClean="0"/>
              <a:t>النظريات وتطبيقاتها </a:t>
            </a:r>
            <a:r>
              <a:rPr lang="ar-IQ" dirty="0" smtClean="0"/>
              <a:t>بشيء من التفصيل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تطبيقات ارشادية ماجستي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تطبيقات ارشادية ماجستير</Template>
  <TotalTime>0</TotalTime>
  <Words>398</Words>
  <Application>Microsoft Office PowerPoint</Application>
  <PresentationFormat>عرض على الشاشة (3:4)‏</PresentationFormat>
  <Paragraphs>48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تطبيقات ارشادية ماجستير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والان نتناول النظريات وتطبيقاتها بشيء من التفصيل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2</cp:revision>
  <dcterms:created xsi:type="dcterms:W3CDTF">2018-05-04T07:09:22Z</dcterms:created>
  <dcterms:modified xsi:type="dcterms:W3CDTF">2018-05-04T07:25:44Z</dcterms:modified>
</cp:coreProperties>
</file>